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6" r:id="rId3"/>
    <p:sldId id="268" r:id="rId4"/>
    <p:sldId id="278" r:id="rId5"/>
    <p:sldId id="274" r:id="rId6"/>
    <p:sldId id="277" r:id="rId7"/>
    <p:sldId id="273" r:id="rId8"/>
    <p:sldId id="269" r:id="rId9"/>
    <p:sldId id="270" r:id="rId10"/>
    <p:sldId id="271" r:id="rId11"/>
    <p:sldId id="272" r:id="rId12"/>
    <p:sldId id="256" r:id="rId13"/>
    <p:sldId id="257" r:id="rId14"/>
    <p:sldId id="258" r:id="rId15"/>
    <p:sldId id="259" r:id="rId16"/>
    <p:sldId id="265" r:id="rId17"/>
    <p:sldId id="260" r:id="rId18"/>
    <p:sldId id="261" r:id="rId19"/>
    <p:sldId id="262" r:id="rId20"/>
    <p:sldId id="263" r:id="rId21"/>
    <p:sldId id="266" r:id="rId22"/>
    <p:sldId id="264" r:id="rId23"/>
    <p:sldId id="267"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94660"/>
  </p:normalViewPr>
  <p:slideViewPr>
    <p:cSldViewPr>
      <p:cViewPr varScale="1">
        <p:scale>
          <a:sx n="79" d="100"/>
          <a:sy n="79" d="100"/>
        </p:scale>
        <p:origin x="106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4171387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92647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226478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206750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53462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183611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554DF-5075-419E-90D3-CE9F4346780C}" type="datetimeFigureOut">
              <a:rPr lang="en-US" smtClean="0"/>
              <a:t>4/5/2016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301277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2554DF-5075-419E-90D3-CE9F4346780C}" type="datetimeFigureOut">
              <a:rPr lang="en-US" smtClean="0"/>
              <a:t>4/5/2016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4293622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554DF-5075-419E-90D3-CE9F4346780C}" type="datetimeFigureOut">
              <a:rPr lang="en-US" smtClean="0"/>
              <a:t>4/5/2016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156451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04498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3248267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54DF-5075-419E-90D3-CE9F4346780C}" type="datetimeFigureOut">
              <a:rPr lang="en-US" smtClean="0"/>
              <a:t>4/5/2016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15690-D198-4138-8DED-ECEB68A7A6E2}" type="slidenum">
              <a:rPr lang="en-US" smtClean="0"/>
              <a:t>‹#›</a:t>
            </a:fld>
            <a:endParaRPr lang="en-US"/>
          </a:p>
        </p:txBody>
      </p:sp>
    </p:spTree>
    <p:extLst>
      <p:ext uri="{BB962C8B-B14F-4D97-AF65-F5344CB8AC3E}">
        <p14:creationId xmlns:p14="http://schemas.microsoft.com/office/powerpoint/2010/main" val="1769915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000" dirty="0" smtClean="0"/>
              <a:t>Automated Cartography Solutions (ACS)</a:t>
            </a:r>
            <a:endParaRPr lang="en-US" sz="4000" dirty="0"/>
          </a:p>
        </p:txBody>
      </p:sp>
      <p:sp>
        <p:nvSpPr>
          <p:cNvPr id="5" name="Subtitle 4"/>
          <p:cNvSpPr>
            <a:spLocks noGrp="1"/>
          </p:cNvSpPr>
          <p:nvPr>
            <p:ph type="subTitle" idx="1"/>
          </p:nvPr>
        </p:nvSpPr>
        <p:spPr/>
        <p:txBody>
          <a:bodyPr/>
          <a:lstStyle/>
          <a:p>
            <a:r>
              <a:rPr lang="en-US" dirty="0" smtClean="0"/>
              <a:t>Providing A New Automated Mapping Solution</a:t>
            </a:r>
          </a:p>
        </p:txBody>
      </p:sp>
    </p:spTree>
    <p:extLst>
      <p:ext uri="{BB962C8B-B14F-4D97-AF65-F5344CB8AC3E}">
        <p14:creationId xmlns:p14="http://schemas.microsoft.com/office/powerpoint/2010/main" val="1733299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610" y="653809"/>
            <a:ext cx="8229600" cy="1143000"/>
          </a:xfrm>
        </p:spPr>
        <p:txBody>
          <a:bodyPr>
            <a:normAutofit/>
          </a:bodyPr>
          <a:lstStyle/>
          <a:p>
            <a:r>
              <a:rPr lang="en-US" dirty="0" smtClean="0"/>
              <a:t>ACS App</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572" y="2135246"/>
            <a:ext cx="1940588" cy="3730318"/>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373" y="2135246"/>
            <a:ext cx="1961160" cy="37303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46" y="2139836"/>
            <a:ext cx="1975661" cy="372572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1145" y="2135246"/>
            <a:ext cx="1944255" cy="3732154"/>
          </a:xfrm>
          <a:prstGeom prst="rect">
            <a:avLst/>
          </a:prstGeom>
        </p:spPr>
      </p:pic>
    </p:spTree>
    <p:extLst>
      <p:ext uri="{BB962C8B-B14F-4D97-AF65-F5344CB8AC3E}">
        <p14:creationId xmlns:p14="http://schemas.microsoft.com/office/powerpoint/2010/main" val="349401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a:bodyPr>
          <a:lstStyle/>
          <a:p>
            <a:r>
              <a:rPr lang="en-US" dirty="0" smtClean="0"/>
              <a:t>App Overview</a:t>
            </a:r>
            <a:endParaRPr lang="en-US" dirty="0"/>
          </a:p>
        </p:txBody>
      </p:sp>
      <p:sp>
        <p:nvSpPr>
          <p:cNvPr id="3" name="Content Placeholder 2"/>
          <p:cNvSpPr>
            <a:spLocks noGrp="1"/>
          </p:cNvSpPr>
          <p:nvPr>
            <p:ph idx="1"/>
          </p:nvPr>
        </p:nvSpPr>
        <p:spPr>
          <a:xfrm>
            <a:off x="1371600" y="1828800"/>
            <a:ext cx="7162800" cy="4648200"/>
          </a:xfrm>
        </p:spPr>
        <p:txBody>
          <a:bodyPr>
            <a:normAutofit fontScale="92500" lnSpcReduction="10000"/>
          </a:bodyPr>
          <a:lstStyle/>
          <a:p>
            <a:r>
              <a:rPr lang="en-US" dirty="0" smtClean="0"/>
              <a:t>This app is a cross platform app which is built using the following library's:</a:t>
            </a:r>
          </a:p>
          <a:p>
            <a:pPr lvl="1"/>
            <a:r>
              <a:rPr lang="en-US" dirty="0" smtClean="0"/>
              <a:t>AngularJS (1.4)</a:t>
            </a:r>
          </a:p>
          <a:p>
            <a:pPr lvl="1"/>
            <a:r>
              <a:rPr lang="en-US" dirty="0" smtClean="0"/>
              <a:t> Apache Cordova (3.5.1) </a:t>
            </a:r>
          </a:p>
          <a:p>
            <a:pPr lvl="1"/>
            <a:r>
              <a:rPr lang="en-US" dirty="0" smtClean="0"/>
              <a:t>Ionic(1.2.4)</a:t>
            </a:r>
          </a:p>
          <a:p>
            <a:pPr lvl="1"/>
            <a:r>
              <a:rPr lang="en-US" dirty="0" smtClean="0"/>
              <a:t>jQuery</a:t>
            </a:r>
          </a:p>
          <a:p>
            <a:r>
              <a:rPr lang="en-US" dirty="0" smtClean="0"/>
              <a:t>The app will create and upload a flight path to the Drone.</a:t>
            </a:r>
          </a:p>
          <a:p>
            <a:r>
              <a:rPr lang="en-US" dirty="0" smtClean="0"/>
              <a:t>It also will take and upload photos to the server.</a:t>
            </a:r>
          </a:p>
          <a:p>
            <a:pPr marL="0" indent="0">
              <a:buNone/>
            </a:pPr>
            <a:endParaRPr lang="en-US" dirty="0" smtClean="0"/>
          </a:p>
          <a:p>
            <a:endParaRPr lang="en-US" dirty="0"/>
          </a:p>
        </p:txBody>
      </p:sp>
    </p:spTree>
    <p:extLst>
      <p:ext uri="{BB962C8B-B14F-4D97-AF65-F5344CB8AC3E}">
        <p14:creationId xmlns:p14="http://schemas.microsoft.com/office/powerpoint/2010/main" val="705178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990600"/>
            <a:ext cx="7772400" cy="1470025"/>
          </a:xfrm>
        </p:spPr>
        <p:txBody>
          <a:bodyPr/>
          <a:lstStyle/>
          <a:p>
            <a:r>
              <a:rPr lang="en-US" dirty="0" smtClean="0"/>
              <a:t>Server Infrastructure Overview </a:t>
            </a:r>
            <a:endParaRPr lang="en-US" dirty="0"/>
          </a:p>
        </p:txBody>
      </p:sp>
      <p:pic>
        <p:nvPicPr>
          <p:cNvPr id="1028" name="Picture 4" descr="C:\Users\waffles\Desktop\Datab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7010400" cy="420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764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5" y="990600"/>
            <a:ext cx="8229600" cy="1143000"/>
          </a:xfrm>
        </p:spPr>
        <p:txBody>
          <a:bodyPr/>
          <a:lstStyle/>
          <a:p>
            <a:r>
              <a:rPr lang="en-US" dirty="0" smtClean="0"/>
              <a:t>Primary Database Server</a:t>
            </a:r>
            <a:endParaRPr lang="en-US" dirty="0"/>
          </a:p>
        </p:txBody>
      </p:sp>
      <p:sp>
        <p:nvSpPr>
          <p:cNvPr id="3" name="Content Placeholder 2"/>
          <p:cNvSpPr>
            <a:spLocks noGrp="1"/>
          </p:cNvSpPr>
          <p:nvPr>
            <p:ph idx="1"/>
          </p:nvPr>
        </p:nvSpPr>
        <p:spPr>
          <a:xfrm>
            <a:off x="76200" y="1905000"/>
            <a:ext cx="8229600" cy="4525963"/>
          </a:xfrm>
        </p:spPr>
        <p:txBody>
          <a:bodyPr/>
          <a:lstStyle/>
          <a:p>
            <a:r>
              <a:rPr lang="en-US" dirty="0" smtClean="0"/>
              <a:t>Running </a:t>
            </a:r>
            <a:r>
              <a:rPr lang="en-US" dirty="0" err="1" smtClean="0"/>
              <a:t>Xubuntu</a:t>
            </a:r>
            <a:r>
              <a:rPr lang="en-US" dirty="0" smtClean="0"/>
              <a:t> 15.10</a:t>
            </a:r>
          </a:p>
          <a:p>
            <a:r>
              <a:rPr lang="en-US" dirty="0" smtClean="0"/>
              <a:t>Uses MySQL to hold the images</a:t>
            </a:r>
          </a:p>
          <a:p>
            <a:r>
              <a:rPr lang="en-US" dirty="0" smtClean="0"/>
              <a:t>Uses several bash scripts </a:t>
            </a:r>
          </a:p>
          <a:p>
            <a:pPr marL="0" indent="0">
              <a:buNone/>
            </a:pPr>
            <a:r>
              <a:rPr lang="en-US" dirty="0"/>
              <a:t>	</a:t>
            </a:r>
            <a:r>
              <a:rPr lang="en-US" dirty="0" smtClean="0"/>
              <a:t>to process the images</a:t>
            </a:r>
          </a:p>
          <a:p>
            <a:pPr marL="0" indent="0">
              <a:buNone/>
            </a:pPr>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3429000"/>
            <a:ext cx="3211551" cy="239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284728" y="5857475"/>
            <a:ext cx="1919693" cy="369332"/>
          </a:xfrm>
          <a:prstGeom prst="rect">
            <a:avLst/>
          </a:prstGeom>
        </p:spPr>
        <p:txBody>
          <a:bodyPr wrap="none">
            <a:spAutoFit/>
          </a:bodyPr>
          <a:lstStyle/>
          <a:p>
            <a:r>
              <a:rPr lang="en-US" dirty="0"/>
              <a:t>HP </a:t>
            </a:r>
            <a:r>
              <a:rPr lang="en-US" dirty="0" err="1"/>
              <a:t>ProLiant</a:t>
            </a:r>
            <a:r>
              <a:rPr lang="en-US" dirty="0"/>
              <a:t> DL320</a:t>
            </a:r>
          </a:p>
        </p:txBody>
      </p:sp>
    </p:spTree>
    <p:extLst>
      <p:ext uri="{BB962C8B-B14F-4D97-AF65-F5344CB8AC3E}">
        <p14:creationId xmlns:p14="http://schemas.microsoft.com/office/powerpoint/2010/main" val="1211269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450" y="914400"/>
            <a:ext cx="8229600" cy="1143000"/>
          </a:xfrm>
        </p:spPr>
        <p:txBody>
          <a:bodyPr/>
          <a:lstStyle/>
          <a:p>
            <a:r>
              <a:rPr lang="en-US" dirty="0" smtClean="0"/>
              <a:t>Server Side Code</a:t>
            </a:r>
            <a:endParaRPr lang="en-US" dirty="0"/>
          </a:p>
        </p:txBody>
      </p:sp>
      <p:sp>
        <p:nvSpPr>
          <p:cNvPr id="3" name="Content Placeholder 2"/>
          <p:cNvSpPr>
            <a:spLocks noGrp="1"/>
          </p:cNvSpPr>
          <p:nvPr>
            <p:ph idx="1"/>
          </p:nvPr>
        </p:nvSpPr>
        <p:spPr>
          <a:xfrm>
            <a:off x="1219200" y="2133600"/>
            <a:ext cx="8229600" cy="4525963"/>
          </a:xfrm>
        </p:spPr>
        <p:txBody>
          <a:bodyPr/>
          <a:lstStyle/>
          <a:p>
            <a:r>
              <a:rPr lang="en-US" dirty="0" smtClean="0"/>
              <a:t>Formats images to a uniform size</a:t>
            </a:r>
          </a:p>
          <a:p>
            <a:r>
              <a:rPr lang="en-US" dirty="0" smtClean="0"/>
              <a:t>Scrapes image metadata </a:t>
            </a:r>
          </a:p>
          <a:p>
            <a:r>
              <a:rPr lang="en-US" dirty="0" smtClean="0"/>
              <a:t>Enforces image naming conventions </a:t>
            </a:r>
          </a:p>
          <a:p>
            <a:r>
              <a:rPr lang="en-US" dirty="0" smtClean="0"/>
              <a:t>Creates a master content list</a:t>
            </a:r>
          </a:p>
          <a:p>
            <a:r>
              <a:rPr lang="en-US" dirty="0" smtClean="0"/>
              <a:t>Passes images to Autodesk 123D Catch</a:t>
            </a:r>
            <a:endParaRPr lang="en-US" dirty="0"/>
          </a:p>
        </p:txBody>
      </p:sp>
    </p:spTree>
    <p:extLst>
      <p:ext uri="{BB962C8B-B14F-4D97-AF65-F5344CB8AC3E}">
        <p14:creationId xmlns:p14="http://schemas.microsoft.com/office/powerpoint/2010/main" val="2650199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143000"/>
          </a:xfrm>
        </p:spPr>
        <p:txBody>
          <a:bodyPr/>
          <a:lstStyle/>
          <a:p>
            <a:r>
              <a:rPr lang="en-US" dirty="0" smtClean="0"/>
              <a:t>Autodesk 123D Catch</a:t>
            </a:r>
            <a:endParaRPr lang="en-US" dirty="0"/>
          </a:p>
        </p:txBody>
      </p:sp>
      <p:sp>
        <p:nvSpPr>
          <p:cNvPr id="3" name="Content Placeholder 2"/>
          <p:cNvSpPr>
            <a:spLocks noGrp="1"/>
          </p:cNvSpPr>
          <p:nvPr>
            <p:ph idx="1"/>
          </p:nvPr>
        </p:nvSpPr>
        <p:spPr>
          <a:xfrm>
            <a:off x="1143000" y="2209800"/>
            <a:ext cx="8229600" cy="4525963"/>
          </a:xfrm>
        </p:spPr>
        <p:txBody>
          <a:bodyPr/>
          <a:lstStyle/>
          <a:p>
            <a:r>
              <a:rPr lang="en-US" dirty="0" smtClean="0"/>
              <a:t>Creates 3D objects using a large set of images</a:t>
            </a:r>
          </a:p>
          <a:p>
            <a:r>
              <a:rPr lang="en-US" dirty="0" smtClean="0"/>
              <a:t>Originally we created a system using </a:t>
            </a:r>
            <a:r>
              <a:rPr lang="en-US" dirty="0" err="1" smtClean="0"/>
              <a:t>ImageMagick</a:t>
            </a:r>
            <a:r>
              <a:rPr lang="en-US" dirty="0" smtClean="0"/>
              <a:t> and </a:t>
            </a:r>
            <a:r>
              <a:rPr lang="en-US" dirty="0" err="1" smtClean="0"/>
              <a:t>Javascript</a:t>
            </a:r>
            <a:endParaRPr lang="en-US" dirty="0" smtClean="0"/>
          </a:p>
          <a:p>
            <a:r>
              <a:rPr lang="en-US" dirty="0" smtClean="0"/>
              <a:t>Now we record video with the phone and scrape images from it using VLC Player</a:t>
            </a:r>
            <a:endParaRPr lang="en-US" dirty="0"/>
          </a:p>
        </p:txBody>
      </p:sp>
    </p:spTree>
    <p:extLst>
      <p:ext uri="{BB962C8B-B14F-4D97-AF65-F5344CB8AC3E}">
        <p14:creationId xmlns:p14="http://schemas.microsoft.com/office/powerpoint/2010/main" val="4015405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251168"/>
            <a:ext cx="3331974" cy="6203213"/>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rot="19008773">
            <a:off x="4737819" y="534257"/>
            <a:ext cx="4142432" cy="5324021"/>
          </a:xfrm>
          <a:prstGeom prst="rect">
            <a:avLst/>
          </a:prstGeom>
        </p:spPr>
      </p:pic>
    </p:spTree>
    <p:extLst>
      <p:ext uri="{BB962C8B-B14F-4D97-AF65-F5344CB8AC3E}">
        <p14:creationId xmlns:p14="http://schemas.microsoft.com/office/powerpoint/2010/main" val="3754304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NEED A TITLE</a:t>
            </a:r>
            <a:endParaRPr lang="en-US" dirty="0"/>
          </a:p>
        </p:txBody>
      </p:sp>
      <p:pic>
        <p:nvPicPr>
          <p:cNvPr id="4" name="Picture 4" descr="C:\Users\waffles\Desktop\Databas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7550371"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29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8200"/>
            <a:ext cx="8229600" cy="1143000"/>
          </a:xfrm>
        </p:spPr>
        <p:txBody>
          <a:bodyPr/>
          <a:lstStyle/>
          <a:p>
            <a:r>
              <a:rPr lang="en-US" dirty="0" smtClean="0"/>
              <a:t>Website </a:t>
            </a:r>
            <a:endParaRPr lang="en-US" dirty="0"/>
          </a:p>
        </p:txBody>
      </p:sp>
      <p:sp>
        <p:nvSpPr>
          <p:cNvPr id="3" name="Content Placeholder 2"/>
          <p:cNvSpPr>
            <a:spLocks noGrp="1"/>
          </p:cNvSpPr>
          <p:nvPr>
            <p:ph idx="1"/>
          </p:nvPr>
        </p:nvSpPr>
        <p:spPr>
          <a:xfrm>
            <a:off x="1143000" y="1752600"/>
            <a:ext cx="8077200" cy="4525963"/>
          </a:xfrm>
        </p:spPr>
        <p:txBody>
          <a:bodyPr/>
          <a:lstStyle/>
          <a:p>
            <a:r>
              <a:rPr lang="en-US" dirty="0" smtClean="0"/>
              <a:t>Using Bootstrap, Ajax and </a:t>
            </a:r>
            <a:r>
              <a:rPr lang="en-US" dirty="0" err="1" smtClean="0"/>
              <a:t>Javascript</a:t>
            </a:r>
            <a:r>
              <a:rPr lang="en-US" dirty="0" smtClean="0"/>
              <a:t> </a:t>
            </a:r>
          </a:p>
          <a:p>
            <a:r>
              <a:rPr lang="en-US" dirty="0" smtClean="0"/>
              <a:t>Acts as a hub for all our public facing systems</a:t>
            </a:r>
          </a:p>
          <a:p>
            <a:r>
              <a:rPr lang="en-US" dirty="0" smtClean="0"/>
              <a:t>In the future, directly tie into the app</a:t>
            </a:r>
            <a:endParaRPr lang="en-US" dirty="0"/>
          </a:p>
        </p:txBody>
      </p:sp>
      <p:pic>
        <p:nvPicPr>
          <p:cNvPr id="5122" name="Picture 2" descr="C:\Users\waffles\Desktop\Serv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5320" y="3842657"/>
            <a:ext cx="4390674" cy="248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72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8229600" cy="1143000"/>
          </a:xfrm>
        </p:spPr>
        <p:txBody>
          <a:bodyPr/>
          <a:lstStyle/>
          <a:p>
            <a:r>
              <a:rPr lang="en-US" dirty="0" smtClean="0"/>
              <a:t>Analytical Information</a:t>
            </a:r>
            <a:endParaRPr lang="en-US" dirty="0"/>
          </a:p>
        </p:txBody>
      </p:sp>
      <p:sp>
        <p:nvSpPr>
          <p:cNvPr id="3" name="Content Placeholder 2"/>
          <p:cNvSpPr>
            <a:spLocks noGrp="1"/>
          </p:cNvSpPr>
          <p:nvPr>
            <p:ph idx="1"/>
          </p:nvPr>
        </p:nvSpPr>
        <p:spPr>
          <a:xfrm>
            <a:off x="914400" y="2133600"/>
            <a:ext cx="8229600" cy="4525963"/>
          </a:xfrm>
        </p:spPr>
        <p:txBody>
          <a:bodyPr/>
          <a:lstStyle/>
          <a:p>
            <a:r>
              <a:rPr lang="en-US" dirty="0" smtClean="0"/>
              <a:t>Using data both from the drone’s flight path and from the phone we can run high level analytics. </a:t>
            </a:r>
          </a:p>
          <a:p>
            <a:r>
              <a:rPr lang="en-US" dirty="0" smtClean="0"/>
              <a:t>Average speed, estimated distance between images, GPS information</a:t>
            </a:r>
          </a:p>
          <a:p>
            <a:r>
              <a:rPr lang="en-US" dirty="0" smtClean="0"/>
              <a:t>Could be compiled into an automated report to emailed after each flight  </a:t>
            </a:r>
          </a:p>
        </p:txBody>
      </p:sp>
    </p:spTree>
    <p:extLst>
      <p:ext uri="{BB962C8B-B14F-4D97-AF65-F5344CB8AC3E}">
        <p14:creationId xmlns:p14="http://schemas.microsoft.com/office/powerpoint/2010/main" val="2443379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143000"/>
          </a:xfrm>
        </p:spPr>
        <p:txBody>
          <a:bodyPr/>
          <a:lstStyle/>
          <a:p>
            <a:r>
              <a:rPr lang="en-US" dirty="0" smtClean="0"/>
              <a:t>Our Members</a:t>
            </a:r>
            <a:endParaRPr lang="en-US" dirty="0"/>
          </a:p>
        </p:txBody>
      </p:sp>
      <p:sp>
        <p:nvSpPr>
          <p:cNvPr id="3" name="Content Placeholder 2"/>
          <p:cNvSpPr>
            <a:spLocks noGrp="1"/>
          </p:cNvSpPr>
          <p:nvPr>
            <p:ph idx="1"/>
          </p:nvPr>
        </p:nvSpPr>
        <p:spPr>
          <a:xfrm>
            <a:off x="457200" y="2438400"/>
            <a:ext cx="8229600" cy="3687763"/>
          </a:xfrm>
        </p:spPr>
        <p:txBody>
          <a:bodyPr>
            <a:normAutofit/>
          </a:bodyPr>
          <a:lstStyle/>
          <a:p>
            <a:r>
              <a:rPr lang="en-US" sz="2800" dirty="0" smtClean="0"/>
              <a:t>Jake </a:t>
            </a:r>
            <a:r>
              <a:rPr lang="en-US" sz="2800" dirty="0" err="1" smtClean="0"/>
              <a:t>Streett</a:t>
            </a:r>
            <a:r>
              <a:rPr lang="en-US" sz="2800" dirty="0" smtClean="0"/>
              <a:t> – App Developer</a:t>
            </a:r>
          </a:p>
          <a:p>
            <a:pPr marL="0" indent="0">
              <a:buNone/>
            </a:pPr>
            <a:endParaRPr lang="en-US" sz="2800" dirty="0" smtClean="0"/>
          </a:p>
          <a:p>
            <a:r>
              <a:rPr lang="en-US" sz="2800" dirty="0" smtClean="0"/>
              <a:t>Scott </a:t>
            </a:r>
            <a:r>
              <a:rPr lang="en-US" sz="2800" dirty="0" err="1" smtClean="0"/>
              <a:t>Efird</a:t>
            </a:r>
            <a:r>
              <a:rPr lang="en-US" sz="2800" dirty="0" smtClean="0"/>
              <a:t> – Server and Database Administrator</a:t>
            </a:r>
          </a:p>
          <a:p>
            <a:pPr marL="0" indent="0">
              <a:buNone/>
            </a:pPr>
            <a:endParaRPr lang="en-US" sz="2800" dirty="0" smtClean="0"/>
          </a:p>
          <a:p>
            <a:r>
              <a:rPr lang="en-US" sz="2800" dirty="0" smtClean="0"/>
              <a:t>Sam Smith – Test Pilot and Website Developer</a:t>
            </a:r>
            <a:endParaRPr lang="en-US" sz="2800" dirty="0"/>
          </a:p>
        </p:txBody>
      </p:sp>
    </p:spTree>
    <p:extLst>
      <p:ext uri="{BB962C8B-B14F-4D97-AF65-F5344CB8AC3E}">
        <p14:creationId xmlns:p14="http://schemas.microsoft.com/office/powerpoint/2010/main" val="1069014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AutoShape 2" descr="https://photos-5.dropbox.com/t/2/AACOR6WeQ7FTKjoqcmiDr05bJfo4jYiG3m87WGiKBL79RA/12/6609156/png/32x32/1/_/1/2/Screenshot%20from%202016-04-05%2016-44-49.png/EIy-9gQYp8sNIAIoAg/m6bsWFdb3JbcBGf-quztwRwHQly8mFvWVVzFl0GkBrQ?size=1600x1200&amp;size_mode=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 name="AutoShape 4" descr="https://photos-5.dropbox.com/t/2/AACOR6WeQ7FTKjoqcmiDr05bJfo4jYiG3m87WGiKBL79RA/12/6609156/png/32x32/1/_/1/2/Screenshot%20from%202016-04-05%2016-44-49.png/EIy-9gQYp8sNIAIoAg/m6bsWFdb3JbcBGf-quztwRwHQly8mFvWVVzFl0GkBrQ?size=1600x12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42824"/>
            <a:ext cx="8305800" cy="4669733"/>
          </a:xfrm>
          <a:prstGeom prst="rect">
            <a:avLst/>
          </a:prstGeom>
        </p:spPr>
      </p:pic>
    </p:spTree>
    <p:extLst>
      <p:ext uri="{BB962C8B-B14F-4D97-AF65-F5344CB8AC3E}">
        <p14:creationId xmlns:p14="http://schemas.microsoft.com/office/powerpoint/2010/main" val="769722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524000"/>
            <a:ext cx="8503975" cy="4781151"/>
          </a:xfrm>
        </p:spPr>
      </p:pic>
    </p:spTree>
    <p:extLst>
      <p:ext uri="{BB962C8B-B14F-4D97-AF65-F5344CB8AC3E}">
        <p14:creationId xmlns:p14="http://schemas.microsoft.com/office/powerpoint/2010/main" val="1748763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0600"/>
            <a:ext cx="8229600" cy="1143000"/>
          </a:xfrm>
        </p:spPr>
        <p:txBody>
          <a:bodyPr/>
          <a:lstStyle/>
          <a:p>
            <a:r>
              <a:rPr lang="en-US" dirty="0" smtClean="0"/>
              <a:t>Future Improvements</a:t>
            </a:r>
            <a:endParaRPr lang="en-US" dirty="0"/>
          </a:p>
        </p:txBody>
      </p:sp>
      <p:sp>
        <p:nvSpPr>
          <p:cNvPr id="3" name="Content Placeholder 2"/>
          <p:cNvSpPr>
            <a:spLocks noGrp="1"/>
          </p:cNvSpPr>
          <p:nvPr>
            <p:ph idx="1"/>
          </p:nvPr>
        </p:nvSpPr>
        <p:spPr>
          <a:xfrm>
            <a:off x="1371600" y="2332037"/>
            <a:ext cx="8229600" cy="4525963"/>
          </a:xfrm>
        </p:spPr>
        <p:txBody>
          <a:bodyPr/>
          <a:lstStyle/>
          <a:p>
            <a:r>
              <a:rPr lang="en-US" dirty="0" smtClean="0"/>
              <a:t>Low cost hardware upgrades</a:t>
            </a:r>
          </a:p>
          <a:p>
            <a:r>
              <a:rPr lang="en-US" dirty="0" smtClean="0"/>
              <a:t>Move our hardware to the cloud</a:t>
            </a:r>
          </a:p>
          <a:p>
            <a:r>
              <a:rPr lang="en-US" dirty="0" smtClean="0"/>
              <a:t>Automatically generated reports </a:t>
            </a:r>
          </a:p>
          <a:p>
            <a:r>
              <a:rPr lang="en-US" dirty="0" smtClean="0"/>
              <a:t>Camera stabilizing mount</a:t>
            </a:r>
          </a:p>
          <a:p>
            <a:r>
              <a:rPr lang="en-US" dirty="0" smtClean="0"/>
              <a:t>Real time video rendering </a:t>
            </a:r>
          </a:p>
        </p:txBody>
      </p:sp>
    </p:spTree>
    <p:extLst>
      <p:ext uri="{BB962C8B-B14F-4D97-AF65-F5344CB8AC3E}">
        <p14:creationId xmlns:p14="http://schemas.microsoft.com/office/powerpoint/2010/main" val="4575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48000" y="2819400"/>
            <a:ext cx="8229600" cy="4525963"/>
          </a:xfrm>
        </p:spPr>
        <p:txBody>
          <a:bodyPr>
            <a:normAutofit/>
          </a:bodyPr>
          <a:lstStyle/>
          <a:p>
            <a:pPr marL="0" indent="0">
              <a:buNone/>
            </a:pPr>
            <a:r>
              <a:rPr lang="en-US" sz="9600" dirty="0" smtClean="0"/>
              <a:t>Q&amp;A? </a:t>
            </a:r>
            <a:endParaRPr lang="en-US" sz="9600" dirty="0"/>
          </a:p>
        </p:txBody>
      </p:sp>
    </p:spTree>
    <p:extLst>
      <p:ext uri="{BB962C8B-B14F-4D97-AF65-F5344CB8AC3E}">
        <p14:creationId xmlns:p14="http://schemas.microsoft.com/office/powerpoint/2010/main" val="3885716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904" y="838200"/>
            <a:ext cx="8229600" cy="1143000"/>
          </a:xfrm>
        </p:spPr>
        <p:txBody>
          <a:bodyPr>
            <a:normAutofit/>
          </a:bodyPr>
          <a:lstStyle/>
          <a:p>
            <a:r>
              <a:rPr lang="en-US" dirty="0" smtClean="0"/>
              <a:t>The Problem</a:t>
            </a:r>
            <a:endParaRPr lang="en-US" dirty="0"/>
          </a:p>
        </p:txBody>
      </p:sp>
      <p:sp>
        <p:nvSpPr>
          <p:cNvPr id="5" name="Content Placeholder 4"/>
          <p:cNvSpPr>
            <a:spLocks noGrp="1"/>
          </p:cNvSpPr>
          <p:nvPr>
            <p:ph idx="1"/>
          </p:nvPr>
        </p:nvSpPr>
        <p:spPr/>
        <p:txBody>
          <a:bodyPr/>
          <a:lstStyle/>
          <a:p>
            <a:r>
              <a:rPr lang="en-US" dirty="0" smtClean="0"/>
              <a:t>Google Maps provides users with satellite images of the world. That is great, but the images are update infrequently (1-3 years*)</a:t>
            </a:r>
          </a:p>
          <a:p>
            <a:pPr marL="914400" lvl="2" indent="0">
              <a:buNone/>
            </a:pPr>
            <a:r>
              <a:rPr lang="en-US" dirty="0" smtClean="0"/>
              <a:t>//PICTURE OF GOOGLE MAPS UNABLE TO DISPLAY DATA</a:t>
            </a:r>
            <a:endParaRPr lang="en-US" dirty="0" smtClean="0"/>
          </a:p>
        </p:txBody>
      </p:sp>
    </p:spTree>
    <p:extLst>
      <p:ext uri="{BB962C8B-B14F-4D97-AF65-F5344CB8AC3E}">
        <p14:creationId xmlns:p14="http://schemas.microsoft.com/office/powerpoint/2010/main" val="1092579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smtClean="0"/>
              <a:t>Potential Uses</a:t>
            </a:r>
            <a:endParaRPr lang="en-US" dirty="0"/>
          </a:p>
        </p:txBody>
      </p:sp>
      <p:sp>
        <p:nvSpPr>
          <p:cNvPr id="3" name="Content Placeholder 2"/>
          <p:cNvSpPr>
            <a:spLocks noGrp="1"/>
          </p:cNvSpPr>
          <p:nvPr>
            <p:ph idx="1"/>
          </p:nvPr>
        </p:nvSpPr>
        <p:spPr>
          <a:xfrm>
            <a:off x="457200" y="2667000"/>
            <a:ext cx="8229600" cy="3459163"/>
          </a:xfrm>
        </p:spPr>
        <p:txBody>
          <a:bodyPr/>
          <a:lstStyle/>
          <a:p>
            <a:r>
              <a:rPr lang="en-US" dirty="0"/>
              <a:t>Who needs more update maps? </a:t>
            </a:r>
          </a:p>
          <a:p>
            <a:pPr lvl="2"/>
            <a:r>
              <a:rPr lang="en-US" dirty="0"/>
              <a:t>Open face mines</a:t>
            </a:r>
          </a:p>
          <a:p>
            <a:pPr lvl="2"/>
            <a:r>
              <a:rPr lang="en-US" dirty="0"/>
              <a:t>Construction companies</a:t>
            </a:r>
          </a:p>
          <a:p>
            <a:pPr lvl="2"/>
            <a:r>
              <a:rPr lang="en-US" dirty="0"/>
              <a:t>Farmers (cattle counts)</a:t>
            </a:r>
          </a:p>
          <a:p>
            <a:pPr lvl="2"/>
            <a:r>
              <a:rPr lang="en-US" dirty="0"/>
              <a:t>…</a:t>
            </a:r>
            <a:r>
              <a:rPr lang="en-US" dirty="0" err="1"/>
              <a:t>ect</a:t>
            </a:r>
            <a:r>
              <a:rPr lang="en-US" dirty="0"/>
              <a:t>? </a:t>
            </a:r>
          </a:p>
          <a:p>
            <a:endParaRPr lang="en-US" dirty="0"/>
          </a:p>
        </p:txBody>
      </p:sp>
    </p:spTree>
    <p:extLst>
      <p:ext uri="{BB962C8B-B14F-4D97-AF65-F5344CB8AC3E}">
        <p14:creationId xmlns:p14="http://schemas.microsoft.com/office/powerpoint/2010/main" val="182436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477" y="762000"/>
            <a:ext cx="8229600" cy="1143000"/>
          </a:xfrm>
        </p:spPr>
        <p:txBody>
          <a:bodyPr>
            <a:normAutofit/>
          </a:bodyPr>
          <a:lstStyle/>
          <a:p>
            <a:r>
              <a:rPr lang="en-US" dirty="0" smtClean="0"/>
              <a:t>The Solution</a:t>
            </a:r>
            <a:endParaRPr lang="en-US" dirty="0"/>
          </a:p>
        </p:txBody>
      </p:sp>
      <p:sp>
        <p:nvSpPr>
          <p:cNvPr id="5" name="Content Placeholder 4"/>
          <p:cNvSpPr>
            <a:spLocks noGrp="1"/>
          </p:cNvSpPr>
          <p:nvPr>
            <p:ph idx="1"/>
          </p:nvPr>
        </p:nvSpPr>
        <p:spPr/>
        <p:txBody>
          <a:bodyPr>
            <a:normAutofit/>
          </a:bodyPr>
          <a:lstStyle/>
          <a:p>
            <a:r>
              <a:rPr lang="en-US" dirty="0" smtClean="0"/>
              <a:t>ACS! Automated Cartography Solutions.</a:t>
            </a:r>
          </a:p>
          <a:p>
            <a:r>
              <a:rPr lang="en-US" dirty="0" smtClean="0"/>
              <a:t>What is required? </a:t>
            </a:r>
          </a:p>
          <a:p>
            <a:pPr lvl="1"/>
            <a:r>
              <a:rPr lang="en-US" dirty="0" smtClean="0"/>
              <a:t>A Drone and a Phone! That is it.</a:t>
            </a:r>
          </a:p>
          <a:p>
            <a:pPr marL="0" indent="0">
              <a:buNone/>
            </a:pPr>
            <a:r>
              <a:rPr lang="en-US" dirty="0" smtClean="0"/>
              <a:t>	</a:t>
            </a:r>
            <a:endParaRPr lang="en-US" dirty="0" smtClean="0"/>
          </a:p>
          <a:p>
            <a:pPr marL="0" indent="0">
              <a:buNone/>
            </a:pPr>
            <a:r>
              <a:rPr lang="en-US" dirty="0" smtClean="0"/>
              <a:t>//PICTURE OF MAP OVERLAYED WITH OUR RENDER</a:t>
            </a:r>
            <a:endParaRPr lang="en-US" dirty="0" smtClean="0"/>
          </a:p>
          <a:p>
            <a:pPr marL="0" indent="0">
              <a:buNone/>
            </a:pPr>
            <a:r>
              <a:rPr lang="en-US" dirty="0" smtClean="0"/>
              <a:t>Our solution is a cheap and easy to implement and can be  done by hobbies to corporations. </a:t>
            </a:r>
          </a:p>
          <a:p>
            <a:pPr marL="914400" lvl="2" indent="0">
              <a:buNone/>
            </a:pPr>
            <a:endParaRPr lang="en-US" dirty="0" smtClean="0"/>
          </a:p>
        </p:txBody>
      </p:sp>
    </p:spTree>
    <p:extLst>
      <p:ext uri="{BB962C8B-B14F-4D97-AF65-F5344CB8AC3E}">
        <p14:creationId xmlns:p14="http://schemas.microsoft.com/office/powerpoint/2010/main" val="1000691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lstStyle/>
          <a:p>
            <a:r>
              <a:rPr lang="en-US" dirty="0" smtClean="0"/>
              <a:t>How It Works</a:t>
            </a:r>
            <a:endParaRPr lang="en-US" dirty="0"/>
          </a:p>
        </p:txBody>
      </p:sp>
      <p:sp>
        <p:nvSpPr>
          <p:cNvPr id="3" name="Content Placeholder 2"/>
          <p:cNvSpPr>
            <a:spLocks noGrp="1"/>
          </p:cNvSpPr>
          <p:nvPr>
            <p:ph idx="1"/>
          </p:nvPr>
        </p:nvSpPr>
        <p:spPr>
          <a:xfrm>
            <a:off x="457200" y="2514600"/>
            <a:ext cx="8229600" cy="3611563"/>
          </a:xfrm>
        </p:spPr>
        <p:txBody>
          <a:bodyPr/>
          <a:lstStyle/>
          <a:p>
            <a:pPr lvl="1">
              <a:buFont typeface="Arial" panose="020B0604020202020204" pitchFamily="34" charset="0"/>
              <a:buChar char="•"/>
            </a:pPr>
            <a:r>
              <a:rPr lang="en-US" dirty="0" smtClean="0"/>
              <a:t>The </a:t>
            </a:r>
            <a:r>
              <a:rPr lang="en-US" dirty="0"/>
              <a:t>user opens the ACS App, selects a region they want to map, connect the phone to the drone and that is it! The phone will take pictures as the drone flies and upload them to our server.</a:t>
            </a:r>
          </a:p>
          <a:p>
            <a:endParaRPr lang="en-US" dirty="0"/>
          </a:p>
        </p:txBody>
      </p:sp>
    </p:spTree>
    <p:extLst>
      <p:ext uri="{BB962C8B-B14F-4D97-AF65-F5344CB8AC3E}">
        <p14:creationId xmlns:p14="http://schemas.microsoft.com/office/powerpoint/2010/main" val="290413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a:bodyPr>
          <a:lstStyle/>
          <a:p>
            <a:r>
              <a:rPr lang="en-US" dirty="0" smtClean="0"/>
              <a:t>Project Overview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209800"/>
            <a:ext cx="7544984" cy="3962400"/>
          </a:xfrm>
        </p:spPr>
      </p:pic>
    </p:spTree>
    <p:extLst>
      <p:ext uri="{BB962C8B-B14F-4D97-AF65-F5344CB8AC3E}">
        <p14:creationId xmlns:p14="http://schemas.microsoft.com/office/powerpoint/2010/main" val="232156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65334"/>
            <a:ext cx="8229600" cy="1143000"/>
          </a:xfrm>
        </p:spPr>
        <p:txBody>
          <a:bodyPr>
            <a:normAutofit/>
          </a:bodyPr>
          <a:lstStyle/>
          <a:p>
            <a:r>
              <a:rPr lang="en-US" dirty="0" smtClean="0"/>
              <a:t>Drone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1600" y="762000"/>
            <a:ext cx="3810000" cy="2159269"/>
          </a:xfrm>
        </p:spPr>
      </p:pic>
      <p:sp>
        <p:nvSpPr>
          <p:cNvPr id="6" name="TextBox 5"/>
          <p:cNvSpPr txBox="1"/>
          <p:nvPr/>
        </p:nvSpPr>
        <p:spPr>
          <a:xfrm>
            <a:off x="1066800" y="2514600"/>
            <a:ext cx="7924800" cy="18558927"/>
          </a:xfrm>
          <a:prstGeom prst="rect">
            <a:avLst/>
          </a:prstGeom>
          <a:noFill/>
        </p:spPr>
        <p:txBody>
          <a:bodyPr wrap="square" rtlCol="0">
            <a:spAutoFit/>
          </a:bodyPr>
          <a:lstStyle/>
          <a:p>
            <a:r>
              <a:rPr lang="en-US" sz="1200" b="1" dirty="0" smtClean="0"/>
              <a:t>//WE DON’T NEED ALL THIS CRAP NO ONE GIVES A SHIT. DO A BRIEF SUMMARY OF WHAT IT IS</a:t>
            </a:r>
          </a:p>
          <a:p>
            <a:r>
              <a:rPr lang="en-US" sz="1200" b="1" dirty="0" smtClean="0"/>
              <a:t>Specification</a:t>
            </a:r>
            <a:r>
              <a:rPr lang="en-US" sz="1200" b="1" dirty="0"/>
              <a:t>:</a:t>
            </a:r>
            <a:r>
              <a:rPr lang="en-US" sz="1200" dirty="0"/>
              <a:t/>
            </a:r>
            <a:br>
              <a:rPr lang="en-US" sz="1200" dirty="0"/>
            </a:br>
            <a:r>
              <a:rPr lang="en-US" sz="1200" dirty="0"/>
              <a:t>Dimensions: 47x47cm (18.5inches x 18.5 inches)</a:t>
            </a:r>
            <a:br>
              <a:rPr lang="en-US" sz="1200" dirty="0"/>
            </a:br>
            <a:r>
              <a:rPr lang="en-US" sz="1200" dirty="0"/>
              <a:t>Weight: 750g    </a:t>
            </a:r>
            <a:br>
              <a:rPr lang="en-US" sz="1200" dirty="0"/>
            </a:br>
            <a:r>
              <a:rPr lang="en-US" sz="1200" dirty="0"/>
              <a:t>Height: 12cm </a:t>
            </a:r>
            <a:br>
              <a:rPr lang="en-US" sz="1200" dirty="0"/>
            </a:br>
            <a:r>
              <a:rPr lang="en-US" sz="1200" dirty="0"/>
              <a:t>Four 10 inch Propellers</a:t>
            </a:r>
            <a:br>
              <a:rPr lang="en-US" sz="1200" dirty="0"/>
            </a:br>
            <a:r>
              <a:rPr lang="en-US" sz="1200" dirty="0"/>
              <a:t>Battery: 3s 2200mAh </a:t>
            </a:r>
            <a:br>
              <a:rPr lang="en-US" sz="1200" dirty="0"/>
            </a:br>
            <a:r>
              <a:rPr lang="en-US" sz="1200" dirty="0"/>
              <a:t>2.4G 6CH Radio</a:t>
            </a:r>
            <a:br>
              <a:rPr lang="en-US" sz="1200" dirty="0"/>
            </a:br>
            <a:r>
              <a:rPr lang="en-US" sz="1200" dirty="0"/>
              <a:t>Motor: Four 2212 </a:t>
            </a:r>
            <a:r>
              <a:rPr lang="en-US" sz="1200" dirty="0" err="1"/>
              <a:t>Outrunner</a:t>
            </a:r>
            <a:r>
              <a:rPr lang="en-US" sz="1200" dirty="0"/>
              <a:t> Brushless 920KV Motors</a:t>
            </a:r>
            <a:br>
              <a:rPr lang="en-US" sz="1200" dirty="0"/>
            </a:br>
            <a:r>
              <a:rPr lang="en-US" sz="1200" dirty="0"/>
              <a:t>ESC: ESC: 4pcs 40A Brushless (</a:t>
            </a:r>
            <a:r>
              <a:rPr lang="en-US" sz="1200" dirty="0" err="1"/>
              <a:t>Hobbywing</a:t>
            </a:r>
            <a:r>
              <a:rPr lang="en-US" sz="1200" dirty="0"/>
              <a:t>) Speed Controllers</a:t>
            </a:r>
            <a:br>
              <a:rPr lang="en-US" sz="1200" dirty="0"/>
            </a:br>
            <a:r>
              <a:rPr lang="en-US" sz="1200" dirty="0"/>
              <a:t>Load: 1300G</a:t>
            </a:r>
            <a:br>
              <a:rPr lang="en-US" sz="1200" dirty="0"/>
            </a:br>
            <a:r>
              <a:rPr lang="en-US" sz="1200" dirty="0"/>
              <a:t>Flight Control Board: MX                                                          </a:t>
            </a:r>
            <a:br>
              <a:rPr lang="en-US" sz="1200" dirty="0"/>
            </a:br>
            <a:r>
              <a:rPr lang="en-US" sz="1200" dirty="0"/>
              <a:t>led           </a:t>
            </a:r>
            <a:br>
              <a:rPr lang="en-US" sz="1200" dirty="0"/>
            </a:br>
            <a:r>
              <a:rPr lang="en-US" sz="1200" dirty="0"/>
              <a:t>GPS installed.</a:t>
            </a:r>
          </a:p>
          <a:p>
            <a:r>
              <a:rPr lang="en-US" sz="1200" b="1" dirty="0"/>
              <a:t>05P-FlightControl-Mega-MX</a:t>
            </a:r>
            <a:r>
              <a:rPr lang="en-US" sz="1200" dirty="0"/>
              <a:t/>
            </a:r>
            <a:br>
              <a:rPr lang="en-US" sz="1200" dirty="0"/>
            </a:br>
            <a:r>
              <a:rPr lang="en-US" sz="1200" dirty="0"/>
              <a:t>Mega 2.52 is a complete open source autopilot system featuring the best selling technology. This version is ready to use, with no assembly required. It allows the user to turn any fixed wing, rotary wing or multi-rotor vehicle (even boats and car) into a fully autonomous vehicle capable of performing programmed GPS missions with waypoints (GPS module required - sold separately).  </a:t>
            </a:r>
            <a:br>
              <a:rPr lang="en-US" sz="1200" dirty="0"/>
            </a:br>
            <a:r>
              <a:rPr lang="en-US" sz="1200" dirty="0"/>
              <a:t>Features:</a:t>
            </a:r>
            <a:br>
              <a:rPr lang="en-US" sz="1200" dirty="0"/>
            </a:br>
            <a:r>
              <a:rPr lang="en-US" sz="1200" dirty="0"/>
              <a:t>• Arduino Compatible</a:t>
            </a:r>
            <a:br>
              <a:rPr lang="en-US" sz="1200" dirty="0"/>
            </a:br>
            <a:r>
              <a:rPr lang="en-US" sz="1200" dirty="0"/>
              <a:t>• pre-soldered and tested</a:t>
            </a:r>
            <a:br>
              <a:rPr lang="en-US" sz="1200" dirty="0"/>
            </a:br>
            <a:r>
              <a:rPr lang="en-US" sz="1200" dirty="0"/>
              <a:t>• 3-axis gyro, accelerometer, magnetometer and high-performance barometer</a:t>
            </a:r>
            <a:br>
              <a:rPr lang="en-US" sz="1200" dirty="0"/>
            </a:br>
            <a:r>
              <a:rPr lang="en-US" sz="1200" dirty="0"/>
              <a:t>• Built in 4 MP </a:t>
            </a:r>
            <a:r>
              <a:rPr lang="en-US" sz="1200" dirty="0" err="1"/>
              <a:t>Dataflash</a:t>
            </a:r>
            <a:r>
              <a:rPr lang="en-US" sz="1200" dirty="0"/>
              <a:t> chip for automatic data logging</a:t>
            </a:r>
            <a:br>
              <a:rPr lang="en-US" sz="1200" dirty="0"/>
            </a:br>
            <a:r>
              <a:rPr lang="en-US" sz="1200" dirty="0"/>
              <a:t>• Honeywell HMC5883L-TR Digital compass </a:t>
            </a:r>
            <a:br>
              <a:rPr lang="en-US" sz="1200" dirty="0"/>
            </a:br>
            <a:r>
              <a:rPr lang="en-US" sz="1200" dirty="0"/>
              <a:t>• </a:t>
            </a:r>
            <a:r>
              <a:rPr lang="en-US" sz="1200" dirty="0" err="1"/>
              <a:t>InvenSense</a:t>
            </a:r>
            <a:r>
              <a:rPr lang="en-US" sz="1200" dirty="0"/>
              <a:t> 6 </a:t>
            </a:r>
            <a:r>
              <a:rPr lang="en-US" sz="1200" dirty="0" err="1"/>
              <a:t>DoF</a:t>
            </a:r>
            <a:r>
              <a:rPr lang="en-US" sz="1200" dirty="0"/>
              <a:t> Accelerometer/Gyro MPU-6000</a:t>
            </a:r>
            <a:br>
              <a:rPr lang="en-US" sz="1200" dirty="0"/>
            </a:br>
            <a:r>
              <a:rPr lang="en-US" sz="1200" dirty="0"/>
              <a:t>• Measurement Specialties MS5611-01BA03 Barometric pressure sensor.</a:t>
            </a:r>
            <a:br>
              <a:rPr lang="en-US" sz="1200" dirty="0"/>
            </a:br>
            <a:r>
              <a:rPr lang="en-US" sz="1200" dirty="0"/>
              <a:t>• Atmel ATMEGA2560 and ATMEGA32U-2 (processing and USB function).</a:t>
            </a:r>
          </a:p>
          <a:p>
            <a:r>
              <a:rPr lang="en-US" sz="1200" b="1" dirty="0"/>
              <a:t>05P-GPS-38400-APM</a:t>
            </a:r>
            <a:r>
              <a:rPr lang="en-US" sz="1200" dirty="0"/>
              <a:t/>
            </a:r>
            <a:br>
              <a:rPr lang="en-US" sz="1200" dirty="0"/>
            </a:br>
            <a:r>
              <a:rPr lang="en-US" sz="1200" dirty="0"/>
              <a:t>This is an updated GPS module that can used with </a:t>
            </a:r>
            <a:r>
              <a:rPr lang="en-US" sz="1200" dirty="0" err="1"/>
              <a:t>ardupilot</a:t>
            </a:r>
            <a:r>
              <a:rPr lang="en-US" sz="1200" dirty="0"/>
              <a:t> mega v2. This GPS module uses the latest technology to give the best possible position information, allowing for better performance with your </a:t>
            </a:r>
            <a:r>
              <a:rPr lang="en-US" sz="1200" dirty="0" err="1"/>
              <a:t>Ardupilot</a:t>
            </a:r>
            <a:r>
              <a:rPr lang="en-US" sz="1200" dirty="0"/>
              <a:t> or other Multirotor control platform.</a:t>
            </a:r>
            <a:br>
              <a:rPr lang="en-US" sz="1200" dirty="0"/>
            </a:br>
            <a:r>
              <a:rPr lang="en-US" sz="1200" dirty="0"/>
              <a:t>You may require to configure this module for use with your flight controller (</a:t>
            </a:r>
            <a:r>
              <a:rPr lang="en-US" sz="1200" dirty="0" err="1"/>
              <a:t>MultiWii</a:t>
            </a:r>
            <a:r>
              <a:rPr lang="en-US" sz="1200" dirty="0"/>
              <a:t> Copter I2C GPS board requires 115200 baud). You will require a USB to FTDI adaptor board to do this.</a:t>
            </a:r>
            <a:br>
              <a:rPr lang="en-US" sz="1200" dirty="0"/>
            </a:br>
            <a:r>
              <a:rPr lang="en-US" sz="1200" dirty="0"/>
              <a:t>Please note that this module ships with default settings and a baud rate of 38400.</a:t>
            </a:r>
            <a:br>
              <a:rPr lang="en-US" sz="1200" dirty="0"/>
            </a:br>
            <a:r>
              <a:rPr lang="en-US" sz="1200" dirty="0"/>
              <a:t>Features:</a:t>
            </a:r>
            <a:br>
              <a:rPr lang="en-US" sz="1200" dirty="0"/>
            </a:br>
            <a:r>
              <a:rPr lang="en-US" sz="1200" dirty="0"/>
              <a:t>• Standalone GPS receiver</a:t>
            </a:r>
            <a:br>
              <a:rPr lang="en-US" sz="1200" dirty="0"/>
            </a:br>
            <a:r>
              <a:rPr lang="en-US" sz="1200" dirty="0"/>
              <a:t>• U-</a:t>
            </a:r>
            <a:r>
              <a:rPr lang="en-US" sz="1200" dirty="0" err="1"/>
              <a:t>blox</a:t>
            </a:r>
            <a:r>
              <a:rPr lang="en-US" sz="1200" dirty="0"/>
              <a:t> NEO-6M GPS module </a:t>
            </a:r>
            <a:br>
              <a:rPr lang="en-US" sz="1200" dirty="0"/>
            </a:br>
            <a:r>
              <a:rPr lang="en-US" sz="1200" dirty="0"/>
              <a:t>• Under 1 second time-to-first-fix for hot and aided starts</a:t>
            </a:r>
            <a:br>
              <a:rPr lang="en-US" sz="1200" dirty="0"/>
            </a:br>
            <a:r>
              <a:rPr lang="en-US" sz="1200" dirty="0"/>
              <a:t>• </a:t>
            </a:r>
            <a:r>
              <a:rPr lang="en-US" sz="1200" dirty="0" err="1"/>
              <a:t>SuperSense</a:t>
            </a:r>
            <a:r>
              <a:rPr lang="en-US" sz="1200" dirty="0"/>
              <a:t> ® Indoor GPS: -162 </a:t>
            </a:r>
            <a:r>
              <a:rPr lang="en-US" sz="1200" dirty="0" err="1"/>
              <a:t>dBm</a:t>
            </a:r>
            <a:r>
              <a:rPr lang="en-US" sz="1200" dirty="0"/>
              <a:t> tracking sensitivity</a:t>
            </a:r>
            <a:br>
              <a:rPr lang="en-US" sz="1200" dirty="0"/>
            </a:br>
            <a:r>
              <a:rPr lang="en-US" sz="1200" dirty="0"/>
              <a:t>• Anti-jamming technology</a:t>
            </a:r>
            <a:br>
              <a:rPr lang="en-US" sz="1200" dirty="0"/>
            </a:br>
            <a:r>
              <a:rPr lang="en-US" sz="1200" dirty="0"/>
              <a:t>• Support SBAS (WAAS, EGNOS, MSAS, GAGAN) </a:t>
            </a:r>
            <a:br>
              <a:rPr lang="en-US" sz="1200" dirty="0"/>
            </a:br>
            <a:r>
              <a:rPr lang="en-US" sz="1200" dirty="0"/>
              <a:t>• U-</a:t>
            </a:r>
            <a:r>
              <a:rPr lang="en-US" sz="1200" dirty="0" err="1"/>
              <a:t>blox</a:t>
            </a:r>
            <a:r>
              <a:rPr lang="en-US" sz="1200" dirty="0"/>
              <a:t> 6 50 channel positioning engine with over 2 million effective correlators</a:t>
            </a:r>
            <a:br>
              <a:rPr lang="en-US" sz="1200" dirty="0"/>
            </a:br>
            <a:r>
              <a:rPr lang="en-US" sz="1200" dirty="0"/>
              <a:t>• </a:t>
            </a:r>
            <a:r>
              <a:rPr lang="en-US" sz="1200" dirty="0" err="1"/>
              <a:t>Timepulse</a:t>
            </a:r>
            <a:r>
              <a:rPr lang="en-US" sz="1200" dirty="0"/>
              <a:t/>
            </a:r>
            <a:br>
              <a:rPr lang="en-US" sz="1200" dirty="0"/>
            </a:br>
            <a:r>
              <a:rPr lang="en-US" sz="1200" dirty="0"/>
              <a:t>• 5Hz position update rate</a:t>
            </a:r>
            <a:br>
              <a:rPr lang="en-US" sz="1200" dirty="0"/>
            </a:br>
            <a:r>
              <a:rPr lang="en-US" sz="1200" dirty="0"/>
              <a:t>• Operating temperature range: -40 TO 85°C</a:t>
            </a:r>
            <a:br>
              <a:rPr lang="en-US" sz="1200" dirty="0"/>
            </a:br>
            <a:r>
              <a:rPr lang="en-US" sz="1200" dirty="0"/>
              <a:t>• UART TTL socket </a:t>
            </a:r>
            <a:br>
              <a:rPr lang="en-US" sz="1200" dirty="0"/>
            </a:br>
            <a:r>
              <a:rPr lang="en-US" sz="1200" dirty="0"/>
              <a:t>• </a:t>
            </a:r>
            <a:r>
              <a:rPr lang="en-US" sz="1200" dirty="0" err="1"/>
              <a:t>EEprom</a:t>
            </a:r>
            <a:r>
              <a:rPr lang="en-US" sz="1200" dirty="0"/>
              <a:t> to store settings</a:t>
            </a:r>
            <a:br>
              <a:rPr lang="en-US" sz="1200" dirty="0"/>
            </a:br>
            <a:r>
              <a:rPr lang="en-US" sz="1200" dirty="0"/>
              <a:t>• Rechargeable battery for Backup </a:t>
            </a:r>
            <a:br>
              <a:rPr lang="en-US" sz="1200" dirty="0"/>
            </a:br>
            <a:r>
              <a:rPr lang="en-US" sz="1200" dirty="0"/>
              <a:t>• Build in 18X18mm GPS antenna </a:t>
            </a:r>
            <a:br>
              <a:rPr lang="en-US" sz="1200" dirty="0"/>
            </a:br>
            <a:r>
              <a:rPr lang="en-US" sz="1200" dirty="0"/>
              <a:t>• RoHS compliant</a:t>
            </a:r>
          </a:p>
          <a:p>
            <a:r>
              <a:rPr lang="en-US" sz="1200" b="1" dirty="0"/>
              <a:t>Specification:</a:t>
            </a:r>
            <a:r>
              <a:rPr lang="en-US" sz="1200" dirty="0"/>
              <a:t/>
            </a:r>
            <a:br>
              <a:rPr lang="en-US" sz="1200" dirty="0"/>
            </a:br>
            <a:r>
              <a:rPr lang="en-US" sz="1200" dirty="0"/>
              <a:t>Dimensions: 47x47cm (18.5inches x 18.5 inches)</a:t>
            </a:r>
            <a:br>
              <a:rPr lang="en-US" sz="1200" dirty="0"/>
            </a:br>
            <a:r>
              <a:rPr lang="en-US" sz="1200" dirty="0"/>
              <a:t>Weight: 750g    </a:t>
            </a:r>
            <a:br>
              <a:rPr lang="en-US" sz="1200" dirty="0"/>
            </a:br>
            <a:r>
              <a:rPr lang="en-US" sz="1200" dirty="0"/>
              <a:t>Height: 12cm </a:t>
            </a:r>
            <a:br>
              <a:rPr lang="en-US" sz="1200" dirty="0"/>
            </a:br>
            <a:r>
              <a:rPr lang="en-US" sz="1200" dirty="0"/>
              <a:t>Four 10 inch Propellers</a:t>
            </a:r>
            <a:br>
              <a:rPr lang="en-US" sz="1200" dirty="0"/>
            </a:br>
            <a:r>
              <a:rPr lang="en-US" sz="1200" dirty="0"/>
              <a:t>Battery: 3s 2200mAh </a:t>
            </a:r>
            <a:br>
              <a:rPr lang="en-US" sz="1200" dirty="0"/>
            </a:br>
            <a:r>
              <a:rPr lang="en-US" sz="1200" dirty="0"/>
              <a:t>2.4G 6CH Radio</a:t>
            </a:r>
            <a:br>
              <a:rPr lang="en-US" sz="1200" dirty="0"/>
            </a:br>
            <a:r>
              <a:rPr lang="en-US" sz="1200" dirty="0"/>
              <a:t>Motor: Four 2212 </a:t>
            </a:r>
            <a:r>
              <a:rPr lang="en-US" sz="1200" dirty="0" err="1"/>
              <a:t>Outrunner</a:t>
            </a:r>
            <a:r>
              <a:rPr lang="en-US" sz="1200" dirty="0"/>
              <a:t> Brushless 920KV Motors</a:t>
            </a:r>
            <a:br>
              <a:rPr lang="en-US" sz="1200" dirty="0"/>
            </a:br>
            <a:r>
              <a:rPr lang="en-US" sz="1200" dirty="0"/>
              <a:t>ESC: ESC: 4pcs 40A Brushless (</a:t>
            </a:r>
            <a:r>
              <a:rPr lang="en-US" sz="1200" dirty="0" err="1"/>
              <a:t>Hobbywing</a:t>
            </a:r>
            <a:r>
              <a:rPr lang="en-US" sz="1200" dirty="0"/>
              <a:t>) Speed Controllers</a:t>
            </a:r>
            <a:br>
              <a:rPr lang="en-US" sz="1200" dirty="0"/>
            </a:br>
            <a:r>
              <a:rPr lang="en-US" sz="1200" dirty="0"/>
              <a:t>Load: 1300G</a:t>
            </a:r>
            <a:br>
              <a:rPr lang="en-US" sz="1200" dirty="0"/>
            </a:br>
            <a:r>
              <a:rPr lang="en-US" sz="1200" dirty="0"/>
              <a:t>Flight Control Board: MX                                                          </a:t>
            </a:r>
            <a:br>
              <a:rPr lang="en-US" sz="1200" dirty="0"/>
            </a:br>
            <a:r>
              <a:rPr lang="en-US" sz="1200" dirty="0"/>
              <a:t>led           </a:t>
            </a:r>
            <a:br>
              <a:rPr lang="en-US" sz="1200" dirty="0"/>
            </a:br>
            <a:r>
              <a:rPr lang="en-US" sz="1200" dirty="0"/>
              <a:t>GPS installed.</a:t>
            </a:r>
          </a:p>
          <a:p>
            <a:r>
              <a:rPr lang="en-US" sz="1200" b="1" dirty="0"/>
              <a:t>05P-FlightControl-Mega-MX</a:t>
            </a:r>
            <a:r>
              <a:rPr lang="en-US" sz="1200" dirty="0"/>
              <a:t/>
            </a:r>
            <a:br>
              <a:rPr lang="en-US" sz="1200" dirty="0"/>
            </a:br>
            <a:r>
              <a:rPr lang="en-US" sz="1200" dirty="0"/>
              <a:t>Mega 2.52 is a complete open source autopilot system featuring the best selling technology. This version is ready to use, with no assembly required. It allows the user to turn any fixed wing, rotary wing or multi-rotor vehicle (even boats and car) into a fully autonomous vehicle capable of performing programmed GPS missions with waypoints (GPS module required - sold separately).  </a:t>
            </a:r>
            <a:br>
              <a:rPr lang="en-US" sz="1200" dirty="0"/>
            </a:br>
            <a:r>
              <a:rPr lang="en-US" sz="1200" dirty="0"/>
              <a:t>Features:</a:t>
            </a:r>
            <a:br>
              <a:rPr lang="en-US" sz="1200" dirty="0"/>
            </a:br>
            <a:r>
              <a:rPr lang="en-US" sz="1200" dirty="0"/>
              <a:t>• Arduino Compatible</a:t>
            </a:r>
            <a:br>
              <a:rPr lang="en-US" sz="1200" dirty="0"/>
            </a:br>
            <a:r>
              <a:rPr lang="en-US" sz="1200" dirty="0"/>
              <a:t>• pre-soldered and tested</a:t>
            </a:r>
            <a:br>
              <a:rPr lang="en-US" sz="1200" dirty="0"/>
            </a:br>
            <a:r>
              <a:rPr lang="en-US" sz="1200" dirty="0"/>
              <a:t>• 3-axis gyro, accelerometer, magnetometer and high-performance barometer</a:t>
            </a:r>
            <a:br>
              <a:rPr lang="en-US" sz="1200" dirty="0"/>
            </a:br>
            <a:r>
              <a:rPr lang="en-US" sz="1200" dirty="0"/>
              <a:t>• Built in 4 MP </a:t>
            </a:r>
            <a:r>
              <a:rPr lang="en-US" sz="1200" dirty="0" err="1"/>
              <a:t>Dataflash</a:t>
            </a:r>
            <a:r>
              <a:rPr lang="en-US" sz="1200" dirty="0"/>
              <a:t> chip for automatic data logging</a:t>
            </a:r>
            <a:br>
              <a:rPr lang="en-US" sz="1200" dirty="0"/>
            </a:br>
            <a:r>
              <a:rPr lang="en-US" sz="1200" dirty="0"/>
              <a:t>• Honeywell HMC5883L-TR Digital compass </a:t>
            </a:r>
            <a:br>
              <a:rPr lang="en-US" sz="1200" dirty="0"/>
            </a:br>
            <a:r>
              <a:rPr lang="en-US" sz="1200" dirty="0"/>
              <a:t>• </a:t>
            </a:r>
            <a:r>
              <a:rPr lang="en-US" sz="1200" dirty="0" err="1"/>
              <a:t>InvenSense</a:t>
            </a:r>
            <a:r>
              <a:rPr lang="en-US" sz="1200" dirty="0"/>
              <a:t> 6 </a:t>
            </a:r>
            <a:r>
              <a:rPr lang="en-US" sz="1200" dirty="0" err="1"/>
              <a:t>DoF</a:t>
            </a:r>
            <a:r>
              <a:rPr lang="en-US" sz="1200" dirty="0"/>
              <a:t> Accelerometer/Gyro MPU-6000</a:t>
            </a:r>
            <a:br>
              <a:rPr lang="en-US" sz="1200" dirty="0"/>
            </a:br>
            <a:r>
              <a:rPr lang="en-US" sz="1200" dirty="0"/>
              <a:t>• Measurement Specialties MS5611-01BA03 Barometric pressure sensor.</a:t>
            </a:r>
            <a:br>
              <a:rPr lang="en-US" sz="1200" dirty="0"/>
            </a:br>
            <a:r>
              <a:rPr lang="en-US" sz="1200" dirty="0"/>
              <a:t>• Atmel ATMEGA2560 and ATMEGA32U-2 (processing and USB function).</a:t>
            </a:r>
          </a:p>
          <a:p>
            <a:r>
              <a:rPr lang="en-US" sz="1200" b="1" dirty="0"/>
              <a:t>05P-GPS-38400-APM</a:t>
            </a:r>
            <a:r>
              <a:rPr lang="en-US" sz="1200" dirty="0"/>
              <a:t/>
            </a:r>
            <a:br>
              <a:rPr lang="en-US" sz="1200" dirty="0"/>
            </a:br>
            <a:r>
              <a:rPr lang="en-US" sz="1200" dirty="0"/>
              <a:t>This is an updated GPS module that can used with </a:t>
            </a:r>
            <a:r>
              <a:rPr lang="en-US" sz="1200" dirty="0" err="1"/>
              <a:t>ardupilot</a:t>
            </a:r>
            <a:r>
              <a:rPr lang="en-US" sz="1200" dirty="0"/>
              <a:t> mega v2. This GPS module uses the latest technology to give the best possible position information, allowing for better performance with your </a:t>
            </a:r>
            <a:r>
              <a:rPr lang="en-US" sz="1200" dirty="0" err="1"/>
              <a:t>Ardupilot</a:t>
            </a:r>
            <a:r>
              <a:rPr lang="en-US" sz="1200" dirty="0"/>
              <a:t> or other Multirotor control platform.</a:t>
            </a:r>
            <a:br>
              <a:rPr lang="en-US" sz="1200" dirty="0"/>
            </a:br>
            <a:r>
              <a:rPr lang="en-US" sz="1200" dirty="0"/>
              <a:t>You may require to configure this module for use with your flight controller (</a:t>
            </a:r>
            <a:r>
              <a:rPr lang="en-US" sz="1200" dirty="0" err="1"/>
              <a:t>MultiWii</a:t>
            </a:r>
            <a:r>
              <a:rPr lang="en-US" sz="1200" dirty="0"/>
              <a:t> Copter I2C GPS board requires 115200 baud). You will require a USB to FTDI adaptor board to do this.</a:t>
            </a:r>
            <a:br>
              <a:rPr lang="en-US" sz="1200" dirty="0"/>
            </a:br>
            <a:r>
              <a:rPr lang="en-US" sz="1200" dirty="0"/>
              <a:t>Please note that this module ships with default settings and a baud rate of 38400.</a:t>
            </a:r>
            <a:br>
              <a:rPr lang="en-US" sz="1200" dirty="0"/>
            </a:br>
            <a:r>
              <a:rPr lang="en-US" sz="1200" dirty="0"/>
              <a:t>Features:</a:t>
            </a:r>
            <a:br>
              <a:rPr lang="en-US" sz="1200" dirty="0"/>
            </a:br>
            <a:r>
              <a:rPr lang="en-US" sz="1200" dirty="0"/>
              <a:t>• Standalone GPS receiver</a:t>
            </a:r>
            <a:br>
              <a:rPr lang="en-US" sz="1200" dirty="0"/>
            </a:br>
            <a:r>
              <a:rPr lang="en-US" sz="1200" dirty="0"/>
              <a:t>• U-</a:t>
            </a:r>
            <a:r>
              <a:rPr lang="en-US" sz="1200" dirty="0" err="1"/>
              <a:t>blox</a:t>
            </a:r>
            <a:r>
              <a:rPr lang="en-US" sz="1200" dirty="0"/>
              <a:t> NEO-6M GPS module </a:t>
            </a:r>
            <a:br>
              <a:rPr lang="en-US" sz="1200" dirty="0"/>
            </a:br>
            <a:r>
              <a:rPr lang="en-US" sz="1200" dirty="0"/>
              <a:t>• Under 1 second time-to-first-fix for hot and aided starts</a:t>
            </a:r>
            <a:br>
              <a:rPr lang="en-US" sz="1200" dirty="0"/>
            </a:br>
            <a:r>
              <a:rPr lang="en-US" sz="1200" dirty="0"/>
              <a:t>• </a:t>
            </a:r>
            <a:r>
              <a:rPr lang="en-US" sz="1200" dirty="0" err="1"/>
              <a:t>SuperSense</a:t>
            </a:r>
            <a:r>
              <a:rPr lang="en-US" sz="1200" dirty="0"/>
              <a:t> ® Indoor GPS: -162 </a:t>
            </a:r>
            <a:r>
              <a:rPr lang="en-US" sz="1200" dirty="0" err="1"/>
              <a:t>dBm</a:t>
            </a:r>
            <a:r>
              <a:rPr lang="en-US" sz="1200" dirty="0"/>
              <a:t> tracking sensitivity</a:t>
            </a:r>
            <a:br>
              <a:rPr lang="en-US" sz="1200" dirty="0"/>
            </a:br>
            <a:r>
              <a:rPr lang="en-US" sz="1200" dirty="0"/>
              <a:t>• Anti-jamming technology</a:t>
            </a:r>
            <a:br>
              <a:rPr lang="en-US" sz="1200" dirty="0"/>
            </a:br>
            <a:r>
              <a:rPr lang="en-US" sz="1200" dirty="0"/>
              <a:t>• Support SBAS (WAAS, EGNOS, MSAS, GAGAN) </a:t>
            </a:r>
            <a:br>
              <a:rPr lang="en-US" sz="1200" dirty="0"/>
            </a:br>
            <a:r>
              <a:rPr lang="en-US" sz="1200" dirty="0"/>
              <a:t>• U-</a:t>
            </a:r>
            <a:r>
              <a:rPr lang="en-US" sz="1200" dirty="0" err="1"/>
              <a:t>blox</a:t>
            </a:r>
            <a:r>
              <a:rPr lang="en-US" sz="1200" dirty="0"/>
              <a:t> 6 50 channel positioning engine with over 2 million effective correlators</a:t>
            </a:r>
            <a:br>
              <a:rPr lang="en-US" sz="1200" dirty="0"/>
            </a:br>
            <a:r>
              <a:rPr lang="en-US" sz="1200" dirty="0"/>
              <a:t>• </a:t>
            </a:r>
            <a:r>
              <a:rPr lang="en-US" sz="1200" dirty="0" err="1"/>
              <a:t>Timepulse</a:t>
            </a:r>
            <a:r>
              <a:rPr lang="en-US" sz="1200" dirty="0"/>
              <a:t/>
            </a:r>
            <a:br>
              <a:rPr lang="en-US" sz="1200" dirty="0"/>
            </a:br>
            <a:r>
              <a:rPr lang="en-US" sz="1200" dirty="0"/>
              <a:t>• 5Hz position update rate</a:t>
            </a:r>
            <a:br>
              <a:rPr lang="en-US" sz="1200" dirty="0"/>
            </a:br>
            <a:r>
              <a:rPr lang="en-US" sz="1200" dirty="0"/>
              <a:t>• Operating temperature range: -40 TO 85°C</a:t>
            </a:r>
            <a:br>
              <a:rPr lang="en-US" sz="1200" dirty="0"/>
            </a:br>
            <a:r>
              <a:rPr lang="en-US" sz="1200" dirty="0"/>
              <a:t>• UART TTL socket </a:t>
            </a:r>
            <a:br>
              <a:rPr lang="en-US" sz="1200" dirty="0"/>
            </a:br>
            <a:r>
              <a:rPr lang="en-US" sz="1200" dirty="0"/>
              <a:t>• </a:t>
            </a:r>
            <a:r>
              <a:rPr lang="en-US" sz="1200" dirty="0" err="1"/>
              <a:t>EEprom</a:t>
            </a:r>
            <a:r>
              <a:rPr lang="en-US" sz="1200" dirty="0"/>
              <a:t> to store settings</a:t>
            </a:r>
            <a:br>
              <a:rPr lang="en-US" sz="1200" dirty="0"/>
            </a:br>
            <a:r>
              <a:rPr lang="en-US" sz="1200" dirty="0"/>
              <a:t>• Rechargeable battery for Backup </a:t>
            </a:r>
            <a:br>
              <a:rPr lang="en-US" sz="1200" dirty="0"/>
            </a:br>
            <a:r>
              <a:rPr lang="en-US" sz="1200" dirty="0"/>
              <a:t>• Build in 18X18mm GPS antenna </a:t>
            </a:r>
            <a:br>
              <a:rPr lang="en-US" sz="1200" dirty="0"/>
            </a:br>
            <a:r>
              <a:rPr lang="en-US" sz="1200" dirty="0"/>
              <a:t>• RoHS compliant</a:t>
            </a:r>
          </a:p>
          <a:p>
            <a:endParaRPr lang="en-US" sz="1200" dirty="0"/>
          </a:p>
        </p:txBody>
      </p:sp>
    </p:spTree>
    <p:extLst>
      <p:ext uri="{BB962C8B-B14F-4D97-AF65-F5344CB8AC3E}">
        <p14:creationId xmlns:p14="http://schemas.microsoft.com/office/powerpoint/2010/main" val="2695341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a:bodyPr>
          <a:lstStyle/>
          <a:p>
            <a:r>
              <a:rPr lang="en-US" dirty="0" smtClean="0"/>
              <a:t>Cost</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AeroSky</a:t>
            </a:r>
            <a:r>
              <a:rPr lang="en-US" dirty="0" smtClean="0"/>
              <a:t> P 12 Quadcopter “ready to fly” = 449.95</a:t>
            </a:r>
          </a:p>
          <a:p>
            <a:r>
              <a:rPr lang="en-US" dirty="0" smtClean="0"/>
              <a:t>*</a:t>
            </a:r>
            <a:r>
              <a:rPr lang="en-US" dirty="0" err="1" smtClean="0"/>
              <a:t>OtterBox</a:t>
            </a:r>
            <a:r>
              <a:rPr lang="en-US" dirty="0" smtClean="0"/>
              <a:t> Defender Series Case = </a:t>
            </a:r>
            <a:r>
              <a:rPr lang="en-US" dirty="0" smtClean="0"/>
              <a:t>45.95</a:t>
            </a:r>
          </a:p>
          <a:p>
            <a:r>
              <a:rPr lang="en-US" dirty="0" smtClean="0"/>
              <a:t>//Cost of phone?</a:t>
            </a:r>
            <a:endParaRPr lang="en-US" dirty="0" smtClean="0"/>
          </a:p>
          <a:p>
            <a:endParaRPr lang="en-US" dirty="0"/>
          </a:p>
          <a:p>
            <a:pPr lvl="5">
              <a:buFont typeface="Wingdings" panose="05000000000000000000" pitchFamily="2" charset="2"/>
              <a:buChar char="v"/>
            </a:pPr>
            <a:r>
              <a:rPr lang="en-US" sz="3000" dirty="0" smtClean="0"/>
              <a:t>Total: 495.90</a:t>
            </a:r>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dirty="0" err="1" smtClean="0"/>
              <a:t>OtterBox</a:t>
            </a:r>
            <a:r>
              <a:rPr lang="en-US" dirty="0" smtClean="0"/>
              <a:t> case and clip is used for attaching the phone to the drone.</a:t>
            </a:r>
          </a:p>
          <a:p>
            <a:pPr marL="0" indent="0">
              <a:buNone/>
            </a:pPr>
            <a:endParaRPr lang="en-US" b="1" dirty="0"/>
          </a:p>
        </p:txBody>
      </p:sp>
    </p:spTree>
    <p:extLst>
      <p:ext uri="{BB962C8B-B14F-4D97-AF65-F5344CB8AC3E}">
        <p14:creationId xmlns:p14="http://schemas.microsoft.com/office/powerpoint/2010/main" val="1255074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466</Words>
  <Application>Microsoft Office PowerPoint</Application>
  <PresentationFormat>On-screen Show (4:3)</PresentationFormat>
  <Paragraphs>88</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Automated Cartography Solutions (ACS)</vt:lpstr>
      <vt:lpstr>Our Members</vt:lpstr>
      <vt:lpstr>The Problem</vt:lpstr>
      <vt:lpstr>Potential Uses</vt:lpstr>
      <vt:lpstr>The Solution</vt:lpstr>
      <vt:lpstr>How It Works</vt:lpstr>
      <vt:lpstr>Project Overview</vt:lpstr>
      <vt:lpstr>Drone</vt:lpstr>
      <vt:lpstr>Cost</vt:lpstr>
      <vt:lpstr>ACS App</vt:lpstr>
      <vt:lpstr>App Overview</vt:lpstr>
      <vt:lpstr>Server Infrastructure Overview </vt:lpstr>
      <vt:lpstr>Primary Database Server</vt:lpstr>
      <vt:lpstr>Server Side Code</vt:lpstr>
      <vt:lpstr>Autodesk 123D Catch</vt:lpstr>
      <vt:lpstr>PowerPoint Presentation</vt:lpstr>
      <vt:lpstr>//I NEED A TITLE</vt:lpstr>
      <vt:lpstr>Website </vt:lpstr>
      <vt:lpstr>Analytical Information</vt:lpstr>
      <vt:lpstr>PowerPoint Presentation</vt:lpstr>
      <vt:lpstr>PowerPoint Presentation</vt:lpstr>
      <vt:lpstr>Future Improvements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waffles</dc:creator>
  <cp:lastModifiedBy>sam smith</cp:lastModifiedBy>
  <cp:revision>39</cp:revision>
  <dcterms:created xsi:type="dcterms:W3CDTF">2016-04-05T00:29:39Z</dcterms:created>
  <dcterms:modified xsi:type="dcterms:W3CDTF">2016-04-06T03:08:34Z</dcterms:modified>
</cp:coreProperties>
</file>